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21" r:id="rId2"/>
    <p:sldId id="324" r:id="rId3"/>
    <p:sldId id="341" r:id="rId4"/>
    <p:sldId id="342" r:id="rId5"/>
    <p:sldId id="326" r:id="rId6"/>
    <p:sldId id="327" r:id="rId7"/>
    <p:sldId id="328" r:id="rId8"/>
    <p:sldId id="329" r:id="rId9"/>
    <p:sldId id="333" r:id="rId10"/>
    <p:sldId id="334" r:id="rId11"/>
    <p:sldId id="346" r:id="rId12"/>
    <p:sldId id="319" r:id="rId13"/>
    <p:sldId id="331" r:id="rId14"/>
    <p:sldId id="332" r:id="rId15"/>
    <p:sldId id="335" r:id="rId16"/>
    <p:sldId id="336" r:id="rId17"/>
    <p:sldId id="343" r:id="rId18"/>
    <p:sldId id="337" r:id="rId19"/>
    <p:sldId id="339" r:id="rId20"/>
    <p:sldId id="338" r:id="rId21"/>
    <p:sldId id="320" r:id="rId22"/>
    <p:sldId id="345" r:id="rId23"/>
    <p:sldId id="344" r:id="rId2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B4DCBE"/>
    <a:srgbClr val="1FAD92"/>
    <a:srgbClr val="339966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78" autoAdjust="0"/>
    <p:restoredTop sz="86513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A6EFEF-BF1C-4843-B583-E9D42F3649C8}" type="datetimeFigureOut">
              <a:rPr lang="en-US" smtClean="0"/>
              <a:t>6/4/2010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82257C-9507-4343-94CF-69D0C4211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05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05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89DB9-8720-4CAB-8B13-ADB5E5410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Recycled rubber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Recycled rubber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7E0AD-418C-48C6-BBCE-A0BDDE0A5ED0}" type="slidenum">
              <a:rPr lang="en-US"/>
              <a:pPr/>
              <a:t>12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CVNP </a:t>
            </a:r>
            <a:r>
              <a:rPr lang="en-US" dirty="0" smtClean="0"/>
              <a:t>costs for maintenance of towpath $16,100/mi.</a:t>
            </a:r>
          </a:p>
          <a:p>
            <a:r>
              <a:rPr lang="en-US" dirty="0" smtClean="0"/>
              <a:t>Deferred costs of $47,600/mi.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for rural and areas with lighter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slope 3-4%</a:t>
            </a:r>
          </a:p>
          <a:p>
            <a:r>
              <a:rPr lang="en-US" dirty="0" smtClean="0"/>
              <a:t>Change soil 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good long term solution</a:t>
            </a:r>
            <a:r>
              <a:rPr lang="en-US" baseline="0" dirty="0" smtClean="0"/>
              <a:t> in high flow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used in combination</a:t>
            </a:r>
            <a:r>
              <a:rPr lang="en-US" baseline="0" dirty="0" smtClean="0"/>
              <a:t> with rip rap toe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</a:t>
            </a:r>
            <a:r>
              <a:rPr lang="en-US" baseline="0" dirty="0" smtClean="0"/>
              <a:t> eliminate soil wraps for shallower slopes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</a:t>
            </a:r>
            <a:r>
              <a:rPr lang="en-US" baseline="0" dirty="0" smtClean="0"/>
              <a:t> bioengineering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Cutting edge can be the bleeding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7E0AD-418C-48C6-BBCE-A0BDDE0A5ED0}" type="slidenum">
              <a:rPr lang="en-US"/>
              <a:pPr/>
              <a:t>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considerations beyond surface:</a:t>
            </a:r>
            <a:endParaRPr lang="en-US" dirty="0" smtClean="0"/>
          </a:p>
          <a:p>
            <a:r>
              <a:rPr lang="en-US" dirty="0" smtClean="0"/>
              <a:t>Structures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Long-term</a:t>
            </a:r>
            <a:r>
              <a:rPr lang="en-US" baseline="0" dirty="0" smtClean="0"/>
              <a:t> maintenance costs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with it, it will happen again!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a government contractor owns this boat?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job as planners:</a:t>
            </a:r>
            <a:r>
              <a:rPr lang="en-US" baseline="0" dirty="0" smtClean="0"/>
              <a:t> </a:t>
            </a:r>
            <a:r>
              <a:rPr lang="en-US" dirty="0" smtClean="0"/>
              <a:t>Plan for the users you will have,</a:t>
            </a:r>
            <a:r>
              <a:rPr lang="en-US" baseline="0" dirty="0" smtClean="0"/>
              <a:t> not the users you would like to have.</a:t>
            </a:r>
          </a:p>
          <a:p>
            <a:r>
              <a:rPr lang="en-US" baseline="0" dirty="0" smtClean="0"/>
              <a:t>But, think about ways to expend,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to know your trails </a:t>
            </a:r>
            <a:r>
              <a:rPr lang="en-US" u="sng" dirty="0" smtClean="0"/>
              <a:t>and</a:t>
            </a:r>
            <a:r>
              <a:rPr lang="en-US" dirty="0" smtClean="0"/>
              <a:t> your trail</a:t>
            </a:r>
            <a:r>
              <a:rPr lang="en-US" baseline="0" dirty="0" smtClean="0"/>
              <a:t>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Cyclists</a:t>
            </a:r>
          </a:p>
          <a:p>
            <a:r>
              <a:rPr lang="en-US" dirty="0" smtClean="0"/>
              <a:t>Equestrians</a:t>
            </a:r>
          </a:p>
          <a:p>
            <a:r>
              <a:rPr lang="en-US" dirty="0" smtClean="0"/>
              <a:t>Roller </a:t>
            </a:r>
            <a:r>
              <a:rPr lang="en-US" dirty="0" err="1" smtClean="0"/>
              <a:t>bladers</a:t>
            </a:r>
            <a:endParaRPr lang="en-US" dirty="0" smtClean="0"/>
          </a:p>
          <a:p>
            <a:r>
              <a:rPr lang="en-US" dirty="0" smtClean="0"/>
              <a:t>Other trail</a:t>
            </a:r>
            <a:r>
              <a:rPr lang="en-US" baseline="0" dirty="0" smtClean="0"/>
              <a:t> users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</a:t>
            </a:r>
          </a:p>
          <a:p>
            <a:r>
              <a:rPr lang="en-US" dirty="0" smtClean="0"/>
              <a:t>Urban</a:t>
            </a:r>
          </a:p>
          <a:p>
            <a:r>
              <a:rPr lang="en-US" dirty="0" smtClean="0"/>
              <a:t>Access to Utilities</a:t>
            </a:r>
          </a:p>
          <a:p>
            <a:r>
              <a:rPr lang="en-US" dirty="0" smtClean="0"/>
              <a:t>Trailheads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On-going challenges</a:t>
            </a:r>
          </a:p>
          <a:p>
            <a:r>
              <a:rPr lang="en-US" dirty="0" smtClean="0"/>
              <a:t>If you have bank</a:t>
            </a:r>
            <a:r>
              <a:rPr lang="en-US" baseline="0" dirty="0" smtClean="0"/>
              <a:t> erosion issues when the route is chosen, expect them to continue.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going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materials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choice for 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for some urban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9DB9-8720-4CAB-8B13-ADB5E54102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1219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467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2057400"/>
            <a:ext cx="3467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	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772400" y="1219200"/>
            <a:ext cx="1371600" cy="5257800"/>
          </a:xfrm>
          <a:prstGeom prst="rect">
            <a:avLst/>
          </a:prstGeom>
          <a:gradFill rotWithShape="0">
            <a:gsLst>
              <a:gs pos="0">
                <a:srgbClr val="CAD8D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1200"/>
          </a:p>
        </p:txBody>
      </p:sp>
      <p:pic>
        <p:nvPicPr>
          <p:cNvPr id="12295" name="Picture 7" descr="nps02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3688" y="1239838"/>
            <a:ext cx="1095375" cy="781050"/>
          </a:xfrm>
          <a:prstGeom prst="rect">
            <a:avLst/>
          </a:prstGeom>
          <a:noFill/>
        </p:spPr>
      </p:pic>
      <p:pic>
        <p:nvPicPr>
          <p:cNvPr id="12296" name="Picture 8" descr="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74000" y="123825"/>
            <a:ext cx="1076325" cy="1039813"/>
          </a:xfrm>
          <a:prstGeom prst="rect">
            <a:avLst/>
          </a:prstGeom>
          <a:noFill/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5950" y="317500"/>
            <a:ext cx="6453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Cuyahoga Valley National Park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	Click to edit Master title style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990600" y="1828800"/>
            <a:ext cx="678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610600" y="16764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 b="0">
                <a:latin typeface="Frutiger 45 Light" pitchFamily="34" charset="0"/>
              </a:rPr>
              <a:t>TM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W. Bobel, P.E.</a:t>
            </a:r>
          </a:p>
          <a:p>
            <a:r>
              <a:rPr lang="en-US" dirty="0" smtClean="0"/>
              <a:t>Park Engineer</a:t>
            </a:r>
          </a:p>
          <a:p>
            <a:r>
              <a:rPr lang="en-US" dirty="0" smtClean="0"/>
              <a:t>Cuyahoga Valley National Park</a:t>
            </a:r>
          </a:p>
          <a:p>
            <a:r>
              <a:rPr lang="en-US" dirty="0" smtClean="0"/>
              <a:t>Greater Cleveland Trails and Greenways Conference</a:t>
            </a:r>
          </a:p>
          <a:p>
            <a:r>
              <a:rPr lang="en-US" dirty="0" smtClean="0"/>
              <a:t>Given June 7, 2010</a:t>
            </a:r>
          </a:p>
          <a:p>
            <a:r>
              <a:rPr lang="en-US" dirty="0" smtClean="0"/>
              <a:t>Middleburg Heights, OH</a:t>
            </a:r>
            <a:endParaRPr lang="en-US" dirty="0"/>
          </a:p>
        </p:txBody>
      </p:sp>
      <p:pic>
        <p:nvPicPr>
          <p:cNvPr id="4" name="Picture 3" descr="fall_towpath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356104" y="1978152"/>
            <a:ext cx="4431792" cy="290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0"/>
            <a:ext cx="4495800" cy="1222375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Trail Design &amp; Construction Challenges in Cuyahoga Valley National Park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Paved Hardened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n-US" sz="2400" dirty="0" smtClean="0"/>
              <a:t>Specialty surfaces</a:t>
            </a:r>
          </a:p>
        </p:txBody>
      </p:sp>
      <p:pic>
        <p:nvPicPr>
          <p:cNvPr id="5" name="Content Placeholder 4" descr="PICT48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758043"/>
            <a:ext cx="4368800" cy="294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Hardened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n-US" sz="2400" dirty="0" smtClean="0"/>
              <a:t>Boardwalks</a:t>
            </a:r>
            <a:endParaRPr lang="en-US" sz="2400" dirty="0" smtClean="0"/>
          </a:p>
        </p:txBody>
      </p:sp>
      <p:pic>
        <p:nvPicPr>
          <p:cNvPr id="5" name="Content Placeholder 4" descr="PICT48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1" y="2758043"/>
            <a:ext cx="4368798" cy="294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Trail Surfaces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Limestone – Asphalt – Concrete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(initial costs)</a:t>
            </a:r>
          </a:p>
          <a:p>
            <a:pPr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$		</a:t>
            </a:r>
            <a:r>
              <a:rPr lang="en-US" sz="1800" dirty="0" smtClean="0"/>
              <a:t>→</a:t>
            </a:r>
            <a:r>
              <a:rPr lang="en-US" sz="1800" b="1" dirty="0" smtClean="0"/>
              <a:t>	$$		→	$$$ 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(maintenance costs)</a:t>
            </a:r>
          </a:p>
          <a:p>
            <a:pPr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$$$		</a:t>
            </a:r>
            <a:r>
              <a:rPr lang="en-US" dirty="0" smtClean="0"/>
              <a:t> → </a:t>
            </a:r>
            <a:r>
              <a:rPr lang="en-US" sz="1800" b="1" dirty="0" smtClean="0"/>
              <a:t>	$$		</a:t>
            </a:r>
            <a:r>
              <a:rPr lang="en-US" b="1" dirty="0" smtClean="0"/>
              <a:t> → </a:t>
            </a:r>
            <a:r>
              <a:rPr lang="en-US" sz="1800" b="1" dirty="0" smtClean="0"/>
              <a:t>	$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 - 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sz="1600" dirty="0" smtClean="0"/>
              <a:t>Lower Initial Cost</a:t>
            </a:r>
          </a:p>
          <a:p>
            <a:endParaRPr lang="en-US" sz="1600" dirty="0" smtClean="0"/>
          </a:p>
          <a:p>
            <a:r>
              <a:rPr lang="en-US" sz="1600" dirty="0" smtClean="0"/>
              <a:t>Softer Appearance</a:t>
            </a:r>
          </a:p>
          <a:p>
            <a:endParaRPr lang="en-US" sz="1600" dirty="0" smtClean="0"/>
          </a:p>
          <a:p>
            <a:r>
              <a:rPr lang="en-US" sz="1600" dirty="0" smtClean="0"/>
              <a:t>More Giving Surface</a:t>
            </a:r>
          </a:p>
          <a:p>
            <a:endParaRPr lang="en-US" sz="1600" dirty="0" smtClean="0"/>
          </a:p>
          <a:p>
            <a:r>
              <a:rPr lang="en-US" sz="1600" dirty="0" smtClean="0"/>
              <a:t>More absorption</a:t>
            </a:r>
          </a:p>
          <a:p>
            <a:endParaRPr lang="en-US" sz="1600" dirty="0" smtClean="0"/>
          </a:p>
          <a:p>
            <a:r>
              <a:rPr lang="en-US" sz="1600" dirty="0" smtClean="0"/>
              <a:t>Slower Speeds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4448" y="2590800"/>
            <a:ext cx="4123103" cy="307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 - Disadvantages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sz="1600" dirty="0" smtClean="0"/>
              <a:t>Requires Regular Maintenance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Requires time to set </a:t>
            </a:r>
            <a:r>
              <a:rPr lang="en-US" sz="1600" dirty="0" smtClean="0"/>
              <a:t>up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Limited to flatter trails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Spring Tundra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Summer Dusting</a:t>
            </a:r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43037" y="2590800"/>
            <a:ext cx="4105924" cy="307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Erosion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Gabion walls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Gabion protected slopes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981200"/>
            <a:ext cx="3429000" cy="458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Erosion – lower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Live staking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Brush matting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Root wads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19400" y="2209800"/>
            <a:ext cx="5384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Erosion – typical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Stone rip rap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Brush layering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Soil Wraps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vrss det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71800" y="2286000"/>
            <a:ext cx="532503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Erosion – higher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Stone rip rap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Brush layering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Soil Wraps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19400" y="2442325"/>
            <a:ext cx="5384800" cy="357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Erosion – innovative techniques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Spurs &amp; vanes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Buried windrows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Engineered log jams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438400"/>
            <a:ext cx="4764732" cy="357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7391400" cy="4191000"/>
          </a:xfrm>
        </p:spPr>
        <p:txBody>
          <a:bodyPr/>
          <a:lstStyle/>
          <a:p>
            <a:r>
              <a:rPr lang="en-US" sz="2000" dirty="0" smtClean="0"/>
              <a:t>Trail Users </a:t>
            </a:r>
            <a:r>
              <a:rPr lang="en-US" sz="2000" dirty="0"/>
              <a:t>+ </a:t>
            </a:r>
            <a:r>
              <a:rPr lang="en-US" sz="2000" dirty="0" smtClean="0"/>
              <a:t>Trail Location </a:t>
            </a:r>
            <a:r>
              <a:rPr lang="en-US" sz="2000" dirty="0"/>
              <a:t>= Design Standards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Design Standards </a:t>
            </a:r>
            <a:r>
              <a:rPr lang="en-US" sz="2000" dirty="0"/>
              <a:t>→ </a:t>
            </a:r>
            <a:r>
              <a:rPr lang="en-US" sz="2000" dirty="0" smtClean="0"/>
              <a:t>Width, grades, surface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Surface </a:t>
            </a:r>
            <a:r>
              <a:rPr lang="en-US" sz="2000" dirty="0"/>
              <a:t>= Costs (initial + maintenance)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800" dirty="0" smtClean="0"/>
              <a:t>Clean-up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Repair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Harden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29434" y="2442325"/>
            <a:ext cx="4764732" cy="357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out or construct in-house?</a:t>
            </a:r>
            <a:endParaRPr lang="en-US" dirty="0"/>
          </a:p>
        </p:txBody>
      </p:sp>
      <p:pic>
        <p:nvPicPr>
          <p:cNvPr id="4" name="Picture 5" descr="S:\5 Taps\Rob Bobel\scanned images\towpath1- fall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07238" y="2057400"/>
            <a:ext cx="588172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Expectations</a:t>
            </a:r>
            <a:endParaRPr lang="en-US" dirty="0"/>
          </a:p>
        </p:txBody>
      </p:sp>
      <p:pic>
        <p:nvPicPr>
          <p:cNvPr id="5" name="Content Placeholder 4" descr="Tinkers Photosim After w Formliner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819400"/>
            <a:ext cx="3657600" cy="275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Water bridg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819400"/>
            <a:ext cx="45383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Challenges - Summary </a:t>
            </a:r>
            <a:endParaRPr lang="en-US" dirty="0"/>
          </a:p>
        </p:txBody>
      </p:sp>
      <p:pic>
        <p:nvPicPr>
          <p:cNvPr id="4" name="Picture 5" descr="S:\5 Taps\Rob Bobel\scanned images\towpath1- fall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25" y="2057400"/>
            <a:ext cx="67643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Users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2000" dirty="0" smtClean="0"/>
              <a:t>Surface</a:t>
            </a:r>
          </a:p>
          <a:p>
            <a:endParaRPr lang="en-US" sz="2000" dirty="0"/>
          </a:p>
          <a:p>
            <a:r>
              <a:rPr lang="en-US" sz="2000" dirty="0" smtClean="0"/>
              <a:t>Width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Grades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Trailheads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Trail amenities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2438401"/>
            <a:ext cx="5105400" cy="382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2000" dirty="0" smtClean="0"/>
              <a:t>Crossings</a:t>
            </a:r>
          </a:p>
          <a:p>
            <a:endParaRPr lang="en-US" sz="2000" dirty="0"/>
          </a:p>
          <a:p>
            <a:r>
              <a:rPr lang="en-US" sz="2000" dirty="0" smtClean="0"/>
              <a:t>Along water courses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Environmental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Cultural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438400"/>
            <a:ext cx="5105400" cy="382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and stream erosion</a:t>
            </a:r>
            <a:endParaRPr lang="en-US" dirty="0"/>
          </a:p>
        </p:txBody>
      </p:sp>
      <p:pic>
        <p:nvPicPr>
          <p:cNvPr id="4" name="Content Placeholder 3" descr="Towpathero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100" y="2214562"/>
            <a:ext cx="6096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</a:t>
            </a:r>
            <a:endParaRPr lang="en-US" dirty="0"/>
          </a:p>
        </p:txBody>
      </p:sp>
      <p:pic>
        <p:nvPicPr>
          <p:cNvPr id="4" name="Content Placeholder 3" descr="flood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286000"/>
            <a:ext cx="6096000" cy="388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Crushed Rolled Limestone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Gravel &amp; Sand Mix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Natural earthen</a:t>
            </a:r>
          </a:p>
          <a:p>
            <a:endParaRPr lang="en-US" dirty="0"/>
          </a:p>
        </p:txBody>
      </p:sp>
      <p:pic>
        <p:nvPicPr>
          <p:cNvPr id="7" name="Content Placeholder 6" descr="Roller_on_tr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590800"/>
            <a:ext cx="4572000" cy="307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Paved Hardened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3200" dirty="0" smtClean="0"/>
              <a:t>Asphalt</a:t>
            </a:r>
          </a:p>
        </p:txBody>
      </p:sp>
      <p:pic>
        <p:nvPicPr>
          <p:cNvPr id="5" name="Content Placeholder 4" descr="PICT48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514600"/>
            <a:ext cx="528180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Paved Hardened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n-US" sz="3200" dirty="0" smtClean="0"/>
              <a:t>Concrete</a:t>
            </a:r>
            <a:endParaRPr lang="en-US" sz="3200" dirty="0"/>
          </a:p>
        </p:txBody>
      </p:sp>
      <p:pic>
        <p:nvPicPr>
          <p:cNvPr id="5" name="Content Placeholder 4" descr="PICT48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908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ftemplate42904">
  <a:themeElements>
    <a:clrScheme name="hlftemplate429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lftemplate4290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hlftemplate429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lftemplate429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lftemplate429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lftemplate429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lftemplate429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lftemplate429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lftemplate429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Office\Templates\hlftemplate42904.pot</Template>
  <TotalTime>4948</TotalTime>
  <Words>411</Words>
  <Application>Microsoft Office PowerPoint</Application>
  <PresentationFormat>On-screen Show (4:3)</PresentationFormat>
  <Paragraphs>219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hlftemplate42904</vt:lpstr>
      <vt:lpstr>Trail Design &amp; Construction Challenges in Cuyahoga Valley National Park</vt:lpstr>
      <vt:lpstr>Trail Users + Trail Location = Design Standards     Design Standards → Width, grades, surface    Surface = Costs (initial + maintenance)   </vt:lpstr>
      <vt:lpstr>Trail Users</vt:lpstr>
      <vt:lpstr>Trail Location</vt:lpstr>
      <vt:lpstr>River and stream erosion</vt:lpstr>
      <vt:lpstr>Flooding</vt:lpstr>
      <vt:lpstr>Aggregate Surfaces</vt:lpstr>
      <vt:lpstr>Paved Hardened Surface</vt:lpstr>
      <vt:lpstr>Paved Hardened Surface</vt:lpstr>
      <vt:lpstr>Paved Hardened Surface</vt:lpstr>
      <vt:lpstr>Other Hardened Surface</vt:lpstr>
      <vt:lpstr>Trail Surfaces </vt:lpstr>
      <vt:lpstr>Limestone - Advantages</vt:lpstr>
      <vt:lpstr>Limestone - Disadvantages</vt:lpstr>
      <vt:lpstr>Bank Erosion</vt:lpstr>
      <vt:lpstr>Bank Erosion – lower flows</vt:lpstr>
      <vt:lpstr>Bank Erosion – typical details</vt:lpstr>
      <vt:lpstr>Bank Erosion – higher flows</vt:lpstr>
      <vt:lpstr>Bank Erosion – innovative techniques</vt:lpstr>
      <vt:lpstr>Flooding</vt:lpstr>
      <vt:lpstr>Contract out or construct in-house?</vt:lpstr>
      <vt:lpstr>Manage Expectations</vt:lpstr>
      <vt:lpstr>Trail Challenges - Summary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Cuyahoga Valley National Park’s Volunteer Program</dc:title>
  <dc:creator>n</dc:creator>
  <cp:lastModifiedBy>Robert W Bobel</cp:lastModifiedBy>
  <cp:revision>202</cp:revision>
  <dcterms:created xsi:type="dcterms:W3CDTF">2004-05-11T15:27:36Z</dcterms:created>
  <dcterms:modified xsi:type="dcterms:W3CDTF">2010-06-04T15:25:55Z</dcterms:modified>
</cp:coreProperties>
</file>